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77" r:id="rId4"/>
    <p:sldId id="267" r:id="rId5"/>
    <p:sldId id="264" r:id="rId6"/>
    <p:sldId id="270" r:id="rId7"/>
    <p:sldId id="271" r:id="rId8"/>
    <p:sldId id="279" r:id="rId9"/>
    <p:sldId id="265" r:id="rId10"/>
    <p:sldId id="278" r:id="rId11"/>
    <p:sldId id="272" r:id="rId12"/>
    <p:sldId id="269" r:id="rId13"/>
    <p:sldId id="274" r:id="rId14"/>
    <p:sldId id="281" r:id="rId15"/>
    <p:sldId id="280" r:id="rId16"/>
    <p:sldId id="282" r:id="rId17"/>
    <p:sldId id="27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5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F36530-8CA6-3E4F-9DFD-923857C4E599}" type="doc">
      <dgm:prSet loTypeId="urn:microsoft.com/office/officeart/2005/8/layout/cycle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766963E-9771-BD43-B030-C58DE3F4B9D3}">
      <dgm:prSet phldrT="[Text]"/>
      <dgm:spPr/>
      <dgm:t>
        <a:bodyPr/>
        <a:lstStyle/>
        <a:p>
          <a:r>
            <a:rPr lang="en-US" dirty="0" smtClean="0"/>
            <a:t>People save coupons for future use.</a:t>
          </a:r>
          <a:endParaRPr lang="en-US" dirty="0"/>
        </a:p>
      </dgm:t>
    </dgm:pt>
    <dgm:pt modelId="{EEE0684B-A782-2442-B0E7-2A88497B35FB}" type="parTrans" cxnId="{DDB929C1-8301-AA41-85B8-AD0FBF84CD82}">
      <dgm:prSet/>
      <dgm:spPr/>
      <dgm:t>
        <a:bodyPr/>
        <a:lstStyle/>
        <a:p>
          <a:endParaRPr lang="en-US"/>
        </a:p>
      </dgm:t>
    </dgm:pt>
    <dgm:pt modelId="{F4DE5638-1FD4-FB42-AF23-BA29B4990882}" type="sibTrans" cxnId="{DDB929C1-8301-AA41-85B8-AD0FBF84CD82}">
      <dgm:prSet/>
      <dgm:spPr/>
      <dgm:t>
        <a:bodyPr/>
        <a:lstStyle/>
        <a:p>
          <a:endParaRPr lang="en-US"/>
        </a:p>
      </dgm:t>
    </dgm:pt>
    <dgm:pt modelId="{4898AC3E-50CD-8544-8E0B-9E831B2BD375}">
      <dgm:prSet phldrT="[Text]"/>
      <dgm:spPr/>
      <dgm:t>
        <a:bodyPr/>
        <a:lstStyle/>
        <a:p>
          <a:r>
            <a:rPr lang="en-US" dirty="0" smtClean="0"/>
            <a:t>Fewer people are hiring.</a:t>
          </a:r>
          <a:endParaRPr lang="en-US" dirty="0"/>
        </a:p>
      </dgm:t>
    </dgm:pt>
    <dgm:pt modelId="{8F65FC55-FAA7-114F-83DE-1B3EEC6E11C0}" type="parTrans" cxnId="{3CD8498C-5AB2-FA42-975E-139A9E286763}">
      <dgm:prSet/>
      <dgm:spPr/>
      <dgm:t>
        <a:bodyPr/>
        <a:lstStyle/>
        <a:p>
          <a:endParaRPr lang="en-US"/>
        </a:p>
      </dgm:t>
    </dgm:pt>
    <dgm:pt modelId="{2557EE03-FBEA-0C4D-83A1-09CB2D0F5F30}" type="sibTrans" cxnId="{3CD8498C-5AB2-FA42-975E-139A9E286763}">
      <dgm:prSet/>
      <dgm:spPr/>
      <dgm:t>
        <a:bodyPr/>
        <a:lstStyle/>
        <a:p>
          <a:endParaRPr lang="en-US"/>
        </a:p>
      </dgm:t>
    </dgm:pt>
    <dgm:pt modelId="{CD3C8400-ADDA-7D46-AB83-EA6A24FCC1D7}">
      <dgm:prSet phldrT="[Text]"/>
      <dgm:spPr/>
      <dgm:t>
        <a:bodyPr/>
        <a:lstStyle/>
        <a:p>
          <a:r>
            <a:rPr lang="en-US" dirty="0" smtClean="0"/>
            <a:t>People who want  coupons lack opportunities to earn them.</a:t>
          </a:r>
          <a:endParaRPr lang="en-US" dirty="0"/>
        </a:p>
      </dgm:t>
    </dgm:pt>
    <dgm:pt modelId="{1A88B66B-DFA3-B243-86B9-FB8609CE508D}" type="parTrans" cxnId="{54481C33-C15A-7245-866E-8E6C91DFA9E6}">
      <dgm:prSet/>
      <dgm:spPr/>
      <dgm:t>
        <a:bodyPr/>
        <a:lstStyle/>
        <a:p>
          <a:endParaRPr lang="en-US"/>
        </a:p>
      </dgm:t>
    </dgm:pt>
    <dgm:pt modelId="{743D72DF-9779-554A-8131-44A2C88AEFFE}" type="sibTrans" cxnId="{54481C33-C15A-7245-866E-8E6C91DFA9E6}">
      <dgm:prSet/>
      <dgm:spPr/>
      <dgm:t>
        <a:bodyPr/>
        <a:lstStyle/>
        <a:p>
          <a:endParaRPr lang="en-US"/>
        </a:p>
      </dgm:t>
    </dgm:pt>
    <dgm:pt modelId="{763B8BB2-C485-0F4A-9326-B99B6645AF94}">
      <dgm:prSet phldrT="[Text]"/>
      <dgm:spPr/>
      <dgm:t>
        <a:bodyPr/>
        <a:lstStyle/>
        <a:p>
          <a:r>
            <a:rPr lang="en-US" dirty="0" smtClean="0"/>
            <a:t>People worry that they won’t have coupons when they need them.</a:t>
          </a:r>
          <a:endParaRPr lang="en-US" dirty="0"/>
        </a:p>
      </dgm:t>
    </dgm:pt>
    <dgm:pt modelId="{B448FD44-90F4-CA4B-93BD-AA202969298B}" type="parTrans" cxnId="{20A936F9-0613-A543-8774-E300D2A853EC}">
      <dgm:prSet/>
      <dgm:spPr/>
      <dgm:t>
        <a:bodyPr/>
        <a:lstStyle/>
        <a:p>
          <a:endParaRPr lang="en-US"/>
        </a:p>
      </dgm:t>
    </dgm:pt>
    <dgm:pt modelId="{F1B2E866-3B00-2748-B487-C7BD22F688F3}" type="sibTrans" cxnId="{20A936F9-0613-A543-8774-E300D2A853EC}">
      <dgm:prSet/>
      <dgm:spPr/>
      <dgm:t>
        <a:bodyPr/>
        <a:lstStyle/>
        <a:p>
          <a:endParaRPr lang="en-US"/>
        </a:p>
      </dgm:t>
    </dgm:pt>
    <dgm:pt modelId="{91926C32-BCDA-EA4E-94AC-55D12FFFEBE2}" type="pres">
      <dgm:prSet presAssocID="{75F36530-8CA6-3E4F-9DFD-923857C4E59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4BE8B8A-D808-E14D-8658-891DA8FF23E4}" type="pres">
      <dgm:prSet presAssocID="{75F36530-8CA6-3E4F-9DFD-923857C4E599}" presName="cycle" presStyleCnt="0"/>
      <dgm:spPr/>
    </dgm:pt>
    <dgm:pt modelId="{4F0CFAC4-7088-6C49-AC76-5146A9BE146F}" type="pres">
      <dgm:prSet presAssocID="{2766963E-9771-BD43-B030-C58DE3F4B9D3}" presName="nodeFirs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641C86-7512-A844-8C83-5B783B5376BF}" type="pres">
      <dgm:prSet presAssocID="{F4DE5638-1FD4-FB42-AF23-BA29B4990882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11ADA1D9-FC1A-4447-BB10-4D6C09C189B4}" type="pres">
      <dgm:prSet presAssocID="{4898AC3E-50CD-8544-8E0B-9E831B2BD375}" presName="nodeFollowingNodes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58C723-CABA-784D-86CC-7074445011AA}" type="pres">
      <dgm:prSet presAssocID="{CD3C8400-ADDA-7D46-AB83-EA6A24FCC1D7}" presName="nodeFollowingNodes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ABF738-7228-C246-8FFA-C10A491EC1E0}" type="pres">
      <dgm:prSet presAssocID="{763B8BB2-C485-0F4A-9326-B99B6645AF94}" presName="nodeFollowingNodes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0A936F9-0613-A543-8774-E300D2A853EC}" srcId="{75F36530-8CA6-3E4F-9DFD-923857C4E599}" destId="{763B8BB2-C485-0F4A-9326-B99B6645AF94}" srcOrd="3" destOrd="0" parTransId="{B448FD44-90F4-CA4B-93BD-AA202969298B}" sibTransId="{F1B2E866-3B00-2748-B487-C7BD22F688F3}"/>
    <dgm:cxn modelId="{9D63F0A9-17E5-B042-AEF0-9ADC371517B5}" type="presOf" srcId="{CD3C8400-ADDA-7D46-AB83-EA6A24FCC1D7}" destId="{CC58C723-CABA-784D-86CC-7074445011AA}" srcOrd="0" destOrd="0" presId="urn:microsoft.com/office/officeart/2005/8/layout/cycle3"/>
    <dgm:cxn modelId="{E982D82E-A354-2C4D-AB5A-C1D7859219F1}" type="presOf" srcId="{75F36530-8CA6-3E4F-9DFD-923857C4E599}" destId="{91926C32-BCDA-EA4E-94AC-55D12FFFEBE2}" srcOrd="0" destOrd="0" presId="urn:microsoft.com/office/officeart/2005/8/layout/cycle3"/>
    <dgm:cxn modelId="{8EDB0BF5-EAB1-0842-A9D2-609016997588}" type="presOf" srcId="{4898AC3E-50CD-8544-8E0B-9E831B2BD375}" destId="{11ADA1D9-FC1A-4447-BB10-4D6C09C189B4}" srcOrd="0" destOrd="0" presId="urn:microsoft.com/office/officeart/2005/8/layout/cycle3"/>
    <dgm:cxn modelId="{AC0C0EFF-0EF1-9C4D-948A-CE0F9367A3E1}" type="presOf" srcId="{763B8BB2-C485-0F4A-9326-B99B6645AF94}" destId="{A5ABF738-7228-C246-8FFA-C10A491EC1E0}" srcOrd="0" destOrd="0" presId="urn:microsoft.com/office/officeart/2005/8/layout/cycle3"/>
    <dgm:cxn modelId="{DDB929C1-8301-AA41-85B8-AD0FBF84CD82}" srcId="{75F36530-8CA6-3E4F-9DFD-923857C4E599}" destId="{2766963E-9771-BD43-B030-C58DE3F4B9D3}" srcOrd="0" destOrd="0" parTransId="{EEE0684B-A782-2442-B0E7-2A88497B35FB}" sibTransId="{F4DE5638-1FD4-FB42-AF23-BA29B4990882}"/>
    <dgm:cxn modelId="{7B112C15-A189-E745-86FF-125E0E7A707C}" type="presOf" srcId="{F4DE5638-1FD4-FB42-AF23-BA29B4990882}" destId="{B5641C86-7512-A844-8C83-5B783B5376BF}" srcOrd="0" destOrd="0" presId="urn:microsoft.com/office/officeart/2005/8/layout/cycle3"/>
    <dgm:cxn modelId="{3CD8498C-5AB2-FA42-975E-139A9E286763}" srcId="{75F36530-8CA6-3E4F-9DFD-923857C4E599}" destId="{4898AC3E-50CD-8544-8E0B-9E831B2BD375}" srcOrd="1" destOrd="0" parTransId="{8F65FC55-FAA7-114F-83DE-1B3EEC6E11C0}" sibTransId="{2557EE03-FBEA-0C4D-83A1-09CB2D0F5F30}"/>
    <dgm:cxn modelId="{CA205C51-747D-4B4A-8BB3-E61BE38B0311}" type="presOf" srcId="{2766963E-9771-BD43-B030-C58DE3F4B9D3}" destId="{4F0CFAC4-7088-6C49-AC76-5146A9BE146F}" srcOrd="0" destOrd="0" presId="urn:microsoft.com/office/officeart/2005/8/layout/cycle3"/>
    <dgm:cxn modelId="{54481C33-C15A-7245-866E-8E6C91DFA9E6}" srcId="{75F36530-8CA6-3E4F-9DFD-923857C4E599}" destId="{CD3C8400-ADDA-7D46-AB83-EA6A24FCC1D7}" srcOrd="2" destOrd="0" parTransId="{1A88B66B-DFA3-B243-86B9-FB8609CE508D}" sibTransId="{743D72DF-9779-554A-8131-44A2C88AEFFE}"/>
    <dgm:cxn modelId="{5540ADE2-8E34-7544-9B74-841539A7BC40}" type="presParOf" srcId="{91926C32-BCDA-EA4E-94AC-55D12FFFEBE2}" destId="{54BE8B8A-D808-E14D-8658-891DA8FF23E4}" srcOrd="0" destOrd="0" presId="urn:microsoft.com/office/officeart/2005/8/layout/cycle3"/>
    <dgm:cxn modelId="{263C2F73-E3FA-0F48-827A-15EE35340B09}" type="presParOf" srcId="{54BE8B8A-D808-E14D-8658-891DA8FF23E4}" destId="{4F0CFAC4-7088-6C49-AC76-5146A9BE146F}" srcOrd="0" destOrd="0" presId="urn:microsoft.com/office/officeart/2005/8/layout/cycle3"/>
    <dgm:cxn modelId="{0D58586D-BC6C-1C43-BEBA-C1811E60AC3C}" type="presParOf" srcId="{54BE8B8A-D808-E14D-8658-891DA8FF23E4}" destId="{B5641C86-7512-A844-8C83-5B783B5376BF}" srcOrd="1" destOrd="0" presId="urn:microsoft.com/office/officeart/2005/8/layout/cycle3"/>
    <dgm:cxn modelId="{98F87B1D-CCDE-4A42-88F3-CD4DCAEA408D}" type="presParOf" srcId="{54BE8B8A-D808-E14D-8658-891DA8FF23E4}" destId="{11ADA1D9-FC1A-4447-BB10-4D6C09C189B4}" srcOrd="2" destOrd="0" presId="urn:microsoft.com/office/officeart/2005/8/layout/cycle3"/>
    <dgm:cxn modelId="{68900322-0793-154E-990A-36AB0B029484}" type="presParOf" srcId="{54BE8B8A-D808-E14D-8658-891DA8FF23E4}" destId="{CC58C723-CABA-784D-86CC-7074445011AA}" srcOrd="3" destOrd="0" presId="urn:microsoft.com/office/officeart/2005/8/layout/cycle3"/>
    <dgm:cxn modelId="{F85FA8B0-FBFB-7B47-A25B-6FB76E8E6558}" type="presParOf" srcId="{54BE8B8A-D808-E14D-8658-891DA8FF23E4}" destId="{A5ABF738-7228-C246-8FFA-C10A491EC1E0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641C86-7512-A844-8C83-5B783B5376BF}">
      <dsp:nvSpPr>
        <dsp:cNvPr id="0" name=""/>
        <dsp:cNvSpPr/>
      </dsp:nvSpPr>
      <dsp:spPr>
        <a:xfrm>
          <a:off x="1951343" y="-105012"/>
          <a:ext cx="4326913" cy="4326913"/>
        </a:xfrm>
        <a:prstGeom prst="circularArrow">
          <a:avLst>
            <a:gd name="adj1" fmla="val 4668"/>
            <a:gd name="adj2" fmla="val 272909"/>
            <a:gd name="adj3" fmla="val 12891843"/>
            <a:gd name="adj4" fmla="val 17989748"/>
            <a:gd name="adj5" fmla="val 484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F0CFAC4-7088-6C49-AC76-5146A9BE146F}">
      <dsp:nvSpPr>
        <dsp:cNvPr id="0" name=""/>
        <dsp:cNvSpPr/>
      </dsp:nvSpPr>
      <dsp:spPr>
        <a:xfrm>
          <a:off x="2696319" y="91"/>
          <a:ext cx="2836961" cy="14184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People save coupons for future use.</a:t>
          </a:r>
          <a:endParaRPr lang="en-US" sz="2000" kern="1200" dirty="0"/>
        </a:p>
      </dsp:txBody>
      <dsp:txXfrm>
        <a:off x="2765563" y="69335"/>
        <a:ext cx="2698473" cy="1279992"/>
      </dsp:txXfrm>
    </dsp:sp>
    <dsp:sp modelId="{11ADA1D9-FC1A-4447-BB10-4D6C09C189B4}">
      <dsp:nvSpPr>
        <dsp:cNvPr id="0" name=""/>
        <dsp:cNvSpPr/>
      </dsp:nvSpPr>
      <dsp:spPr>
        <a:xfrm>
          <a:off x="4249968" y="1553741"/>
          <a:ext cx="2836961" cy="14184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Fewer people are hiring.</a:t>
          </a:r>
          <a:endParaRPr lang="en-US" sz="2000" kern="1200" dirty="0"/>
        </a:p>
      </dsp:txBody>
      <dsp:txXfrm>
        <a:off x="4319212" y="1622985"/>
        <a:ext cx="2698473" cy="1279992"/>
      </dsp:txXfrm>
    </dsp:sp>
    <dsp:sp modelId="{CC58C723-CABA-784D-86CC-7074445011AA}">
      <dsp:nvSpPr>
        <dsp:cNvPr id="0" name=""/>
        <dsp:cNvSpPr/>
      </dsp:nvSpPr>
      <dsp:spPr>
        <a:xfrm>
          <a:off x="2696319" y="3107390"/>
          <a:ext cx="2836961" cy="14184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People who want  coupons lack opportunities to earn them.</a:t>
          </a:r>
          <a:endParaRPr lang="en-US" sz="2000" kern="1200" dirty="0"/>
        </a:p>
      </dsp:txBody>
      <dsp:txXfrm>
        <a:off x="2765563" y="3176634"/>
        <a:ext cx="2698473" cy="1279992"/>
      </dsp:txXfrm>
    </dsp:sp>
    <dsp:sp modelId="{A5ABF738-7228-C246-8FFA-C10A491EC1E0}">
      <dsp:nvSpPr>
        <dsp:cNvPr id="0" name=""/>
        <dsp:cNvSpPr/>
      </dsp:nvSpPr>
      <dsp:spPr>
        <a:xfrm>
          <a:off x="1142669" y="1553741"/>
          <a:ext cx="2836961" cy="14184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People worry that they won’t have coupons when they need them.</a:t>
          </a:r>
          <a:endParaRPr lang="en-US" sz="2000" kern="1200" dirty="0"/>
        </a:p>
      </dsp:txBody>
      <dsp:txXfrm>
        <a:off x="1211913" y="1622985"/>
        <a:ext cx="2698473" cy="12799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0AF4C-3BA3-45A6-AE45-E084300645C1}" type="datetimeFigureOut">
              <a:rPr lang="en-US" smtClean="0"/>
              <a:pPr/>
              <a:t>9/12/13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EBAB-2B2B-482C-9479-FE943F51160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0AF4C-3BA3-45A6-AE45-E084300645C1}" type="datetimeFigureOut">
              <a:rPr lang="en-US" smtClean="0"/>
              <a:pPr/>
              <a:t>9/12/13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EBAB-2B2B-482C-9479-FE943F51160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0AF4C-3BA3-45A6-AE45-E084300645C1}" type="datetimeFigureOut">
              <a:rPr lang="en-US" smtClean="0"/>
              <a:pPr/>
              <a:t>9/12/13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EBAB-2B2B-482C-9479-FE943F51160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0AF4C-3BA3-45A6-AE45-E084300645C1}" type="datetimeFigureOut">
              <a:rPr lang="en-US" smtClean="0"/>
              <a:pPr/>
              <a:t>9/12/13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EBAB-2B2B-482C-9479-FE943F51160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0AF4C-3BA3-45A6-AE45-E084300645C1}" type="datetimeFigureOut">
              <a:rPr lang="en-US" smtClean="0"/>
              <a:pPr/>
              <a:t>9/12/13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EBAB-2B2B-482C-9479-FE943F51160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0AF4C-3BA3-45A6-AE45-E084300645C1}" type="datetimeFigureOut">
              <a:rPr lang="en-US" smtClean="0"/>
              <a:pPr/>
              <a:t>9/12/13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EBAB-2B2B-482C-9479-FE943F51160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0AF4C-3BA3-45A6-AE45-E084300645C1}" type="datetimeFigureOut">
              <a:rPr lang="en-US" smtClean="0"/>
              <a:pPr/>
              <a:t>9/12/13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EBAB-2B2B-482C-9479-FE943F51160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0AF4C-3BA3-45A6-AE45-E084300645C1}" type="datetimeFigureOut">
              <a:rPr lang="en-US" smtClean="0"/>
              <a:pPr/>
              <a:t>9/12/13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EBAB-2B2B-482C-9479-FE943F51160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0AF4C-3BA3-45A6-AE45-E084300645C1}" type="datetimeFigureOut">
              <a:rPr lang="en-US" smtClean="0"/>
              <a:pPr/>
              <a:t>9/12/13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EBAB-2B2B-482C-9479-FE943F51160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0AF4C-3BA3-45A6-AE45-E084300645C1}" type="datetimeFigureOut">
              <a:rPr lang="en-US" smtClean="0"/>
              <a:pPr/>
              <a:t>9/12/13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EBAB-2B2B-482C-9479-FE943F51160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0AF4C-3BA3-45A6-AE45-E084300645C1}" type="datetimeFigureOut">
              <a:rPr lang="en-US" smtClean="0"/>
              <a:pPr/>
              <a:t>9/12/13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EBAB-2B2B-482C-9479-FE943F51160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0AF4C-3BA3-45A6-AE45-E084300645C1}" type="datetimeFigureOut">
              <a:rPr lang="en-US" smtClean="0"/>
              <a:pPr/>
              <a:t>9/12/13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AEBAB-2B2B-482C-9479-FE943F51160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Macroeconomics</a:t>
            </a:r>
            <a:br>
              <a:rPr lang="en-US" dirty="0" smtClean="0"/>
            </a:br>
            <a:r>
              <a:rPr lang="en-US" dirty="0" smtClean="0"/>
              <a:t>Depression Model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Depression economics – </a:t>
            </a:r>
            <a:br>
              <a:rPr lang="en-US" dirty="0"/>
            </a:br>
            <a:r>
              <a:rPr lang="en-US" dirty="0"/>
              <a:t>common sense upside-down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Normal times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Saving helps society – provides funds for investment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Education makes you more productive, which makes society more productive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Depression times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Saving, which means not spending, reduces opportunities for investment.</a:t>
            </a:r>
          </a:p>
          <a:p>
            <a:endParaRPr lang="en-US" dirty="0" smtClean="0"/>
          </a:p>
          <a:p>
            <a:r>
              <a:rPr lang="en-US" dirty="0" smtClean="0"/>
              <a:t>Education gets you out of the labor force, and provides an excuse for the government to give away money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904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they tried …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Lawyers:  Committee should make a rule that each family must get a babysitter once a week.  </a:t>
            </a:r>
          </a:p>
          <a:p>
            <a:pPr lvl="1"/>
            <a:r>
              <a:rPr lang="en-US" dirty="0" smtClean="0"/>
              <a:t>Forced spending – unpopular, hard to enforce</a:t>
            </a:r>
          </a:p>
          <a:p>
            <a:r>
              <a:rPr lang="en-US" dirty="0" smtClean="0"/>
              <a:t>Economist:   Committee should give out more coupons to everybody</a:t>
            </a:r>
          </a:p>
          <a:p>
            <a:pPr lvl="1"/>
            <a:r>
              <a:rPr lang="en-US" dirty="0" smtClean="0"/>
              <a:t>Once families had enough coupons to satisfy their expected future needs, they started spending.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042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solved the depression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Giving out certificates</a:t>
            </a:r>
          </a:p>
          <a:p>
            <a:pPr lvl="1"/>
            <a:r>
              <a:rPr lang="en-US" dirty="0" smtClean="0"/>
              <a:t>Solved the baby sitting coop depression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Giving out money -- through government spending</a:t>
            </a:r>
          </a:p>
          <a:p>
            <a:pPr lvl="1"/>
            <a:r>
              <a:rPr lang="en-US" dirty="0" smtClean="0"/>
              <a:t>Solved the Great Depression of the 1930s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Too many certificates?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Equity in babysitting requires members not be flooded with certificates</a:t>
            </a:r>
          </a:p>
          <a:p>
            <a:pPr lvl="1"/>
            <a:r>
              <a:rPr lang="en-US" dirty="0" smtClean="0"/>
              <a:t>How many times you can go out = </a:t>
            </a:r>
            <a:r>
              <a:rPr lang="en-US" dirty="0" smtClean="0"/>
              <a:t>How many times you’ve babysat + how many certificates the committee gave you 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If everyone has all the certificates they expect to need, the certificates are worthless</a:t>
            </a:r>
          </a:p>
          <a:p>
            <a:pPr lvl="1"/>
            <a:r>
              <a:rPr lang="en-US" dirty="0" smtClean="0"/>
              <a:t>Functional equivalent of inflation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9089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 of giving out money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Money tied to morality</a:t>
            </a:r>
          </a:p>
          <a:p>
            <a:r>
              <a:rPr lang="en-US" dirty="0" smtClean="0"/>
              <a:t>People who work hard for their money resent giveaways</a:t>
            </a:r>
          </a:p>
          <a:p>
            <a:r>
              <a:rPr lang="en-US" dirty="0" smtClean="0"/>
              <a:t>So we look for excuses to give out money</a:t>
            </a:r>
          </a:p>
          <a:p>
            <a:pPr lvl="1"/>
            <a:r>
              <a:rPr lang="en-US" dirty="0" smtClean="0"/>
              <a:t>“deserving” people</a:t>
            </a:r>
          </a:p>
          <a:p>
            <a:pPr lvl="1"/>
            <a:r>
              <a:rPr lang="en-US" dirty="0" smtClean="0"/>
              <a:t>Government contracts and hiring to do something useful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434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Babysitting coop as a model </a:t>
            </a:r>
            <a:r>
              <a:rPr lang="en-US" dirty="0" smtClean="0"/>
              <a:t>economy with special limitations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commodity, plus </a:t>
            </a:r>
            <a:r>
              <a:rPr lang="en-US" dirty="0" smtClean="0"/>
              <a:t>money</a:t>
            </a:r>
          </a:p>
          <a:p>
            <a:pPr lvl="1"/>
            <a:r>
              <a:rPr lang="en-US" dirty="0" smtClean="0"/>
              <a:t>(Common in macroeconomic models)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The special limitations:</a:t>
            </a:r>
            <a:endParaRPr lang="en-US" dirty="0" smtClean="0"/>
          </a:p>
          <a:p>
            <a:r>
              <a:rPr lang="en-US" dirty="0" smtClean="0"/>
              <a:t>Fixed price – fixed value of a certificate</a:t>
            </a:r>
          </a:p>
          <a:p>
            <a:r>
              <a:rPr lang="en-US" dirty="0" smtClean="0"/>
              <a:t>No </a:t>
            </a:r>
            <a:r>
              <a:rPr lang="en-US" dirty="0" smtClean="0"/>
              <a:t>borrowing </a:t>
            </a:r>
            <a:r>
              <a:rPr lang="en-US" dirty="0" smtClean="0"/>
              <a:t>or</a:t>
            </a:r>
            <a:r>
              <a:rPr lang="en-US" dirty="0" smtClean="0"/>
              <a:t> lending</a:t>
            </a:r>
          </a:p>
          <a:p>
            <a:pPr lvl="1"/>
            <a:r>
              <a:rPr lang="en-US" dirty="0" smtClean="0"/>
              <a:t>These limitations are two sides of the same coin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102288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Real economies have lending and borrowing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Credit older than coins</a:t>
            </a:r>
          </a:p>
          <a:p>
            <a:r>
              <a:rPr lang="en-US" dirty="0" smtClean="0"/>
              <a:t>Most transactions on credit</a:t>
            </a:r>
          </a:p>
          <a:p>
            <a:pPr lvl="1"/>
            <a:r>
              <a:rPr lang="en-US" dirty="0" smtClean="0"/>
              <a:t>Even when prices reckoned in weights of gold or silver</a:t>
            </a:r>
          </a:p>
          <a:p>
            <a:endParaRPr lang="en-US" dirty="0"/>
          </a:p>
          <a:p>
            <a:r>
              <a:rPr lang="en-US" dirty="0" smtClean="0"/>
              <a:t>Lending and borrowing could </a:t>
            </a:r>
            <a:r>
              <a:rPr lang="en-US" smtClean="0"/>
              <a:t>create babysitting certificates</a:t>
            </a:r>
            <a:endParaRPr lang="en-US" dirty="0" smtClean="0"/>
          </a:p>
          <a:p>
            <a:pPr lvl="1"/>
            <a:r>
              <a:rPr lang="en-US" dirty="0" smtClean="0"/>
              <a:t>And later destroy 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5278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Money and banking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U.S. does have lending and </a:t>
            </a:r>
            <a:r>
              <a:rPr lang="en-US" dirty="0" smtClean="0"/>
              <a:t>borrowing</a:t>
            </a:r>
          </a:p>
          <a:p>
            <a:pPr lvl="1"/>
            <a:r>
              <a:rPr lang="en-US" dirty="0" smtClean="0"/>
              <a:t>which </a:t>
            </a:r>
            <a:r>
              <a:rPr lang="en-US" dirty="0"/>
              <a:t>can expand or contract the money stock.</a:t>
            </a:r>
          </a:p>
          <a:p>
            <a:r>
              <a:rPr lang="en-US" dirty="0"/>
              <a:t>Our committee in charge of money is the Federal Reserve </a:t>
            </a:r>
            <a:r>
              <a:rPr lang="en-US" dirty="0" smtClean="0"/>
              <a:t>System</a:t>
            </a:r>
          </a:p>
          <a:p>
            <a:pPr lvl="1"/>
            <a:r>
              <a:rPr lang="en-US" dirty="0" smtClean="0"/>
              <a:t>which can manipulate the financial system to affect how much money people and institutions are borrowing and lending, which affects how much is being spent in any period of time.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5001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depressions happen?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en-US" dirty="0"/>
          </a:p>
          <a:p>
            <a:r>
              <a:rPr lang="en-US" dirty="0" smtClean="0"/>
              <a:t>Any economy based on money can collapse spontaneously</a:t>
            </a:r>
          </a:p>
          <a:p>
            <a:r>
              <a:rPr lang="en-US" dirty="0" smtClean="0"/>
              <a:t>All it takes is for people to reduce spending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solves depressions?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en-US" dirty="0"/>
          </a:p>
          <a:p>
            <a:r>
              <a:rPr lang="en-US" dirty="0" smtClean="0"/>
              <a:t>Somebody spends money</a:t>
            </a:r>
          </a:p>
        </p:txBody>
      </p:sp>
    </p:spTree>
    <p:extLst>
      <p:ext uri="{BB962C8B-B14F-4D97-AF65-F5344CB8AC3E}">
        <p14:creationId xmlns:p14="http://schemas.microsoft.com/office/powerpoint/2010/main" val="2122003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Money has two roles</a:t>
            </a:r>
          </a:p>
          <a:p>
            <a:pPr lvl="1"/>
            <a:r>
              <a:rPr lang="en-US" dirty="0" smtClean="0"/>
              <a:t>Medium of exchange</a:t>
            </a:r>
          </a:p>
          <a:p>
            <a:pPr lvl="1"/>
            <a:r>
              <a:rPr lang="en-US" dirty="0" smtClean="0"/>
              <a:t>Store of value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The basic problem that leads to depressions:  </a:t>
            </a:r>
          </a:p>
          <a:p>
            <a:r>
              <a:rPr lang="en-US" dirty="0" smtClean="0"/>
              <a:t>You can store money</a:t>
            </a:r>
          </a:p>
          <a:p>
            <a:r>
              <a:rPr lang="en-US" dirty="0" smtClean="0"/>
              <a:t>But you can’t store labor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Depressions modeled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DC babysitting coop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DC babysitting coop (late 1970s)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Over 100 families babysitting for each other</a:t>
            </a:r>
          </a:p>
          <a:p>
            <a:r>
              <a:rPr lang="en-US" dirty="0" smtClean="0"/>
              <a:t>Certificates or coupons exchanged for babysitting</a:t>
            </a:r>
          </a:p>
          <a:p>
            <a:r>
              <a:rPr lang="en-US" dirty="0" smtClean="0"/>
              <a:t>Committee gave out coupons to new members, collected coupons from departing members</a:t>
            </a:r>
          </a:p>
          <a:p>
            <a:r>
              <a:rPr lang="en-US" dirty="0" smtClean="0"/>
              <a:t>Limited the number of times you got a babysitter minus the number of times you babysat.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948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arose when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r>
              <a:rPr lang="en-US" dirty="0" smtClean="0"/>
              <a:t>Some families saved coupons for future needs.</a:t>
            </a:r>
          </a:p>
          <a:p>
            <a:r>
              <a:rPr lang="en-US" dirty="0" smtClean="0"/>
              <a:t>Made it harder for other families to earn coupons.</a:t>
            </a:r>
          </a:p>
          <a:p>
            <a:r>
              <a:rPr lang="en-US" dirty="0" smtClean="0"/>
              <a:t>Led to more families saving coupons for future needs.</a:t>
            </a:r>
          </a:p>
          <a:p>
            <a:r>
              <a:rPr lang="en-US" dirty="0" smtClean="0"/>
              <a:t>Led to lots of families wanting to babysit, way more than the number of families willing to hire a babysitter.  </a:t>
            </a:r>
            <a:r>
              <a:rPr lang="en-US" i="1" dirty="0" smtClean="0"/>
              <a:t>That’s a depression!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0832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Vicious circle or </a:t>
            </a:r>
            <a:br>
              <a:rPr lang="en-US" dirty="0" smtClean="0"/>
            </a:br>
            <a:r>
              <a:rPr lang="en-US" dirty="0" smtClean="0"/>
              <a:t>downward spiral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587717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243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Depression economics – </a:t>
            </a:r>
            <a:br>
              <a:rPr lang="en-US" dirty="0" smtClean="0"/>
            </a:br>
            <a:r>
              <a:rPr lang="en-US" dirty="0" smtClean="0"/>
              <a:t>common sense, upside-down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Thrift a virtue?</a:t>
            </a:r>
          </a:p>
          <a:p>
            <a:pPr lvl="1"/>
            <a:r>
              <a:rPr lang="en-US" dirty="0" smtClean="0"/>
              <a:t>Paradox of thrift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Better skills needed?  </a:t>
            </a:r>
          </a:p>
          <a:p>
            <a:pPr lvl="1"/>
            <a:r>
              <a:rPr lang="en-US" dirty="0" smtClean="0"/>
              <a:t>Babysitter training program?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605</Words>
  <Application>Microsoft Macintosh PowerPoint</Application>
  <PresentationFormat>On-screen Show (4:3)</PresentationFormat>
  <Paragraphs>93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Macroeconomics Depression Model</vt:lpstr>
      <vt:lpstr>Why do depressions happen?</vt:lpstr>
      <vt:lpstr>What solves depressions?</vt:lpstr>
      <vt:lpstr>Money</vt:lpstr>
      <vt:lpstr>Depressions modeled</vt:lpstr>
      <vt:lpstr>DC babysitting coop (late 1970s)</vt:lpstr>
      <vt:lpstr>Problem arose when …</vt:lpstr>
      <vt:lpstr>Vicious circle or  downward spiral</vt:lpstr>
      <vt:lpstr>Depression economics –  common sense, upside-down</vt:lpstr>
      <vt:lpstr>Depression economics –  common sense upside-down</vt:lpstr>
      <vt:lpstr>What they tried … </vt:lpstr>
      <vt:lpstr>What solved the depression</vt:lpstr>
      <vt:lpstr>Too many certificates?</vt:lpstr>
      <vt:lpstr>The problem of giving out money</vt:lpstr>
      <vt:lpstr>Babysitting coop as a model economy with special limitations</vt:lpstr>
      <vt:lpstr>Real economies have lending and borrowing</vt:lpstr>
      <vt:lpstr>Money and banking</vt:lpstr>
    </vt:vector>
  </TitlesOfParts>
  <Company>The University of South Carolina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Macroeconomics Depressions</dc:title>
  <dc:creator>Sam Baker</dc:creator>
  <cp:lastModifiedBy>Sam Baker</cp:lastModifiedBy>
  <cp:revision>22</cp:revision>
  <dcterms:created xsi:type="dcterms:W3CDTF">2011-08-30T01:07:15Z</dcterms:created>
  <dcterms:modified xsi:type="dcterms:W3CDTF">2013-09-12T18:48:00Z</dcterms:modified>
</cp:coreProperties>
</file>